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72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48CB-8A49-4642-9820-21AC09B7ED4C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4EF-0909-4BAA-9811-2EDD149C8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aviewoncities.com/gallery/showpicture.htm?key=kveus394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860425"/>
          </a:xfrm>
        </p:spPr>
        <p:txBody>
          <a:bodyPr/>
          <a:lstStyle/>
          <a:p>
            <a:r>
              <a:rPr lang="en-US" dirty="0" smtClean="0"/>
              <a:t>IIMA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44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October </a:t>
            </a:r>
            <a:r>
              <a:rPr lang="en-US" dirty="0" smtClean="0"/>
              <a:t>15-17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818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CHICAGO 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largest city in Illinois</a:t>
            </a:r>
          </a:p>
          <a:p>
            <a:pPr lvl="0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most populous in the US</a:t>
            </a:r>
          </a:p>
          <a:p>
            <a:pPr lvl="0"/>
            <a:r>
              <a:rPr lang="en-US" dirty="0" smtClean="0"/>
              <a:t>2.8 million residents</a:t>
            </a:r>
          </a:p>
          <a:p>
            <a:pPr lvl="0"/>
            <a:r>
              <a:rPr lang="en-US" dirty="0" smtClean="0"/>
              <a:t>Dozens of </a:t>
            </a:r>
          </a:p>
          <a:p>
            <a:pPr lvl="1"/>
            <a:r>
              <a:rPr lang="en-US" b="1" dirty="0" smtClean="0"/>
              <a:t>cultural institutions,</a:t>
            </a:r>
          </a:p>
          <a:p>
            <a:pPr lvl="1"/>
            <a:r>
              <a:rPr lang="en-US" b="1" dirty="0" smtClean="0"/>
              <a:t>historical sites </a:t>
            </a:r>
          </a:p>
          <a:p>
            <a:pPr lvl="1"/>
            <a:r>
              <a:rPr lang="en-US" b="1" dirty="0" smtClean="0"/>
              <a:t>museums</a:t>
            </a:r>
          </a:p>
          <a:p>
            <a:pPr lvl="0"/>
            <a:r>
              <a:rPr lang="en-US" b="1" dirty="0" smtClean="0"/>
              <a:t>200 theaters</a:t>
            </a:r>
          </a:p>
          <a:p>
            <a:pPr lvl="0"/>
            <a:r>
              <a:rPr lang="en-US" b="1" dirty="0" smtClean="0"/>
              <a:t>200 art galleries</a:t>
            </a:r>
          </a:p>
          <a:p>
            <a:pPr lvl="0"/>
            <a:r>
              <a:rPr lang="en-US" b="1" dirty="0" smtClean="0"/>
              <a:t>7,300 restaurants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041775" cy="4906963"/>
          </a:xfrm>
        </p:spPr>
        <p:txBody>
          <a:bodyPr/>
          <a:lstStyle/>
          <a:p>
            <a:r>
              <a:rPr lang="en-US" b="1" dirty="0" smtClean="0"/>
              <a:t>100 neighborhoods</a:t>
            </a:r>
          </a:p>
          <a:p>
            <a:pPr lvl="0"/>
            <a:r>
              <a:rPr lang="en-US" b="1" dirty="0" smtClean="0"/>
              <a:t>26 miles of lakefront</a:t>
            </a:r>
          </a:p>
          <a:p>
            <a:pPr lvl="0"/>
            <a:r>
              <a:rPr lang="en-US" b="1" dirty="0" smtClean="0"/>
              <a:t>15 miles of bathing beaches</a:t>
            </a:r>
          </a:p>
          <a:p>
            <a:pPr lvl="0"/>
            <a:r>
              <a:rPr lang="en-US" dirty="0" smtClean="0"/>
              <a:t>36 </a:t>
            </a:r>
            <a:r>
              <a:rPr lang="en-US" b="1" dirty="0" smtClean="0"/>
              <a:t>annual parades</a:t>
            </a:r>
          </a:p>
          <a:p>
            <a:pPr lvl="0"/>
            <a:r>
              <a:rPr lang="en-US" dirty="0" smtClean="0"/>
              <a:t>19 miles of </a:t>
            </a:r>
            <a:r>
              <a:rPr lang="en-US" b="1" dirty="0" smtClean="0"/>
              <a:t>lakefront bicycle paths</a:t>
            </a:r>
          </a:p>
          <a:p>
            <a:pPr lvl="0"/>
            <a:r>
              <a:rPr lang="en-US" b="1" dirty="0" smtClean="0"/>
              <a:t>552 parks</a:t>
            </a:r>
          </a:p>
          <a:p>
            <a:pPr lvl="0"/>
            <a:r>
              <a:rPr lang="en-US" b="1" dirty="0" smtClean="0"/>
              <a:t>Home of US President Barack Obama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4040188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The Willis Tower </a:t>
            </a:r>
            <a:r>
              <a:rPr lang="en-US" sz="1400" dirty="0" smtClean="0"/>
              <a:t>(formerly Sears Tower)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3657600"/>
            <a:ext cx="4040188" cy="2971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World's tallest building (1974), now ranked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in the world.</a:t>
            </a:r>
          </a:p>
          <a:p>
            <a:r>
              <a:rPr lang="en-US" sz="1800" b="1" dirty="0" err="1" smtClean="0"/>
              <a:t>Skydeck</a:t>
            </a:r>
            <a:r>
              <a:rPr lang="en-US" sz="1800" b="1" dirty="0" smtClean="0"/>
              <a:t> Chicago</a:t>
            </a:r>
            <a:r>
              <a:rPr lang="en-US" sz="1800" dirty="0" smtClean="0"/>
              <a:t>: See breathtaking views of Chicago from the </a:t>
            </a:r>
            <a:r>
              <a:rPr lang="en-US" sz="1800" b="1" dirty="0" smtClean="0"/>
              <a:t>Western Hemisphere's tallest building</a:t>
            </a:r>
            <a:r>
              <a:rPr lang="en-US" sz="1800" dirty="0" smtClean="0"/>
              <a:t>. </a:t>
            </a:r>
          </a:p>
          <a:p>
            <a:r>
              <a:rPr lang="en-US" sz="1800" b="1" dirty="0" smtClean="0"/>
              <a:t>The Ledge</a:t>
            </a:r>
            <a:r>
              <a:rPr lang="en-US" sz="1800" dirty="0" smtClean="0"/>
              <a:t>, affords visitors a one-of-a-kind experience of Chicago through a glass floor, 1,353 feet above street level!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228600"/>
            <a:ext cx="4041775" cy="411162"/>
          </a:xfrm>
        </p:spPr>
        <p:txBody>
          <a:bodyPr>
            <a:noAutofit/>
          </a:bodyPr>
          <a:lstStyle/>
          <a:p>
            <a:r>
              <a:rPr lang="en-US" dirty="0" smtClean="0"/>
              <a:t>Navy Pier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685800"/>
            <a:ext cx="4041775" cy="29718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Build in 1869 as a recreational and shipping facility, now a popular entertainment center</a:t>
            </a:r>
          </a:p>
          <a:p>
            <a:r>
              <a:rPr lang="en-US" sz="1600" dirty="0" smtClean="0"/>
              <a:t>148 ft (45m) high </a:t>
            </a:r>
            <a:r>
              <a:rPr lang="en-US" sz="1600" b="1" dirty="0" smtClean="0"/>
              <a:t>Ferris Wheel</a:t>
            </a:r>
          </a:p>
          <a:p>
            <a:r>
              <a:rPr lang="en-US" sz="1600" b="1" dirty="0" smtClean="0"/>
              <a:t>Children’s museum, Smith museum of Stained Glass Windows</a:t>
            </a:r>
          </a:p>
          <a:p>
            <a:r>
              <a:rPr lang="en-US" sz="1600" b="1" dirty="0" smtClean="0"/>
              <a:t>Shakespeare theater </a:t>
            </a:r>
            <a:r>
              <a:rPr lang="en-US" sz="1600" dirty="0" smtClean="0"/>
              <a:t>complex</a:t>
            </a:r>
          </a:p>
          <a:p>
            <a:r>
              <a:rPr lang="en-US" sz="1600" dirty="0" smtClean="0"/>
              <a:t>Starting point for many </a:t>
            </a:r>
            <a:r>
              <a:rPr lang="en-US" sz="1600" b="1" dirty="0" smtClean="0"/>
              <a:t>boat trips</a:t>
            </a:r>
          </a:p>
          <a:p>
            <a:r>
              <a:rPr lang="en-US" sz="1600" dirty="0" smtClean="0"/>
              <a:t>18 hole miniature golf course, a funhouse maze, a beer garden, a 40ft high wave swinger and an IMAX theater.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C:\Users\Joe\Documents\Joe's Document\RU - Research\IIMA\IIMA 2012\Willis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209800" cy="2819400"/>
          </a:xfrm>
          <a:prstGeom prst="rect">
            <a:avLst/>
          </a:prstGeom>
          <a:noFill/>
        </p:spPr>
      </p:pic>
      <p:pic>
        <p:nvPicPr>
          <p:cNvPr id="10" name="Picture 4" descr="Navy Pier Ferris Wheel, Chic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657600"/>
            <a:ext cx="2667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4040188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Old Water Tower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733801"/>
            <a:ext cx="4419600" cy="2392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in 1869.</a:t>
            </a:r>
          </a:p>
          <a:p>
            <a:r>
              <a:rPr lang="en-US" dirty="0" smtClean="0"/>
              <a:t>The first American Water Landmark.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Chicago Water Tower and Pumping Station</a:t>
            </a:r>
            <a:r>
              <a:rPr lang="en-US" dirty="0" smtClean="0"/>
              <a:t> at Michigan and Chicago avenues are among the few buildings to have </a:t>
            </a:r>
            <a:r>
              <a:rPr lang="en-US" b="1" dirty="0" smtClean="0"/>
              <a:t>survived the Great Chicago Fire of 1871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14800" y="0"/>
            <a:ext cx="50292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Museum of Science and Industry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685800"/>
            <a:ext cx="4041775" cy="2819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One of the most popular museums in the United States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covers diverse areas like energy, the environment, the human body, space exploration and transportation. </a:t>
            </a:r>
          </a:p>
          <a:p>
            <a:r>
              <a:rPr lang="en-US" dirty="0" smtClean="0"/>
              <a:t>It is located in the South Side, not far from the University of Chicago.</a:t>
            </a:r>
            <a:endParaRPr lang="en-US" dirty="0"/>
          </a:p>
        </p:txBody>
      </p:sp>
      <p:pic>
        <p:nvPicPr>
          <p:cNvPr id="9" name="Picture 2" descr="Chicago Water 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2971800" cy="2971800"/>
          </a:xfrm>
          <a:prstGeom prst="rect">
            <a:avLst/>
          </a:prstGeom>
          <a:noFill/>
        </p:spPr>
      </p:pic>
      <p:pic>
        <p:nvPicPr>
          <p:cNvPr id="10" name="Picture 2" descr="C:\Users\Joe\Desktop\kveus1797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3276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2667000" cy="381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Shedd</a:t>
            </a:r>
            <a:r>
              <a:rPr lang="en-US" sz="2800" dirty="0" smtClean="0"/>
              <a:t> Aquarium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657599"/>
            <a:ext cx="4040188" cy="2971801"/>
          </a:xfrm>
        </p:spPr>
        <p:txBody>
          <a:bodyPr>
            <a:noAutofit/>
          </a:bodyPr>
          <a:lstStyle/>
          <a:p>
            <a:r>
              <a:rPr lang="en-US" sz="2000" dirty="0" smtClean="0"/>
              <a:t>Located at the Museum Campus, just south of  Grant Park.</a:t>
            </a:r>
          </a:p>
          <a:p>
            <a:r>
              <a:rPr lang="en-US" sz="2000" dirty="0" smtClean="0"/>
              <a:t>Houses </a:t>
            </a:r>
            <a:r>
              <a:rPr lang="en-US" sz="2000" b="1" dirty="0" smtClean="0"/>
              <a:t>20,000 aquatic animals </a:t>
            </a:r>
            <a:r>
              <a:rPr lang="en-US" sz="2000" dirty="0" smtClean="0"/>
              <a:t>representing </a:t>
            </a:r>
            <a:r>
              <a:rPr lang="en-US" sz="2000" b="1" dirty="0" smtClean="0"/>
              <a:t>1,500 different species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Contains several exhibits, the most notable of which are the Caribbean Reef, the Wild Reef and the </a:t>
            </a:r>
            <a:r>
              <a:rPr lang="en-US" sz="2000" dirty="0" err="1" smtClean="0"/>
              <a:t>Oceanarium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76200"/>
            <a:ext cx="4041775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Lincoln Park Zoo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609600"/>
            <a:ext cx="4041775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largest park in Chicago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Founded in 1868, the Lincoln Park Zoo is the </a:t>
            </a:r>
            <a:r>
              <a:rPr lang="en-US" b="1" dirty="0" smtClean="0"/>
              <a:t>oldest free public zoo in the country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Lincoln Park Zoo boasts more than </a:t>
            </a:r>
            <a:r>
              <a:rPr lang="en-US" b="1" dirty="0" smtClean="0"/>
              <a:t>80 species of mammals</a:t>
            </a:r>
            <a:r>
              <a:rPr lang="en-US" dirty="0" smtClean="0"/>
              <a:t>, from the ordinary to the exotic. </a:t>
            </a:r>
          </a:p>
          <a:p>
            <a:r>
              <a:rPr lang="en-US" dirty="0" smtClean="0"/>
              <a:t>Popular mammals found at the zoo include polar bears, sun bears, camels, giraffes, lions and rhinoceros.</a:t>
            </a:r>
          </a:p>
          <a:p>
            <a:endParaRPr lang="en-US" dirty="0"/>
          </a:p>
        </p:txBody>
      </p:sp>
      <p:pic>
        <p:nvPicPr>
          <p:cNvPr id="9" name="Picture 5" descr="Dolphin Show, Shedd Aquarium, Chica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1981200" cy="2743200"/>
          </a:xfrm>
          <a:prstGeom prst="rect">
            <a:avLst/>
          </a:prstGeom>
          <a:noFill/>
        </p:spPr>
      </p:pic>
      <p:pic>
        <p:nvPicPr>
          <p:cNvPr id="10" name="Picture 2" descr="C:\Users\Joe\Documents\Joe's Document\RU - Research\IIMA\IIMA 2012\Shedd aqua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2057400" cy="2743200"/>
          </a:xfrm>
          <a:prstGeom prst="rect">
            <a:avLst/>
          </a:prstGeom>
          <a:noFill/>
        </p:spPr>
      </p:pic>
      <p:pic>
        <p:nvPicPr>
          <p:cNvPr id="11" name="Picture 2" descr="Polar Bear, Lincoln Park Z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267200"/>
            <a:ext cx="2057400" cy="2133600"/>
          </a:xfrm>
          <a:prstGeom prst="rect">
            <a:avLst/>
          </a:prstGeom>
          <a:noFill/>
        </p:spPr>
      </p:pic>
      <p:pic>
        <p:nvPicPr>
          <p:cNvPr id="12" name="Picture 3" descr="Gorilla, Lincoln Park Z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2286000" cy="2133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76800" y="6400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Polar Bear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67600" y="6400800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Gorilla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Field Museum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762001"/>
            <a:ext cx="4114800" cy="2743200"/>
          </a:xfrm>
        </p:spPr>
        <p:txBody>
          <a:bodyPr/>
          <a:lstStyle/>
          <a:p>
            <a:r>
              <a:rPr lang="en-US" sz="2000" dirty="0" smtClean="0"/>
              <a:t>One of the </a:t>
            </a:r>
            <a:r>
              <a:rPr lang="en-US" sz="2000" b="1" dirty="0" smtClean="0"/>
              <a:t>finest natural history museums in the U.S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It gained national acclaim when Steven Spielberg made it the </a:t>
            </a:r>
            <a:r>
              <a:rPr lang="en-US" sz="2000" b="1" dirty="0" smtClean="0"/>
              <a:t>home base for the esteemed archaeologist in his Indiana Jones movies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041775" cy="4572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4500" dirty="0" smtClean="0"/>
          </a:p>
          <a:p>
            <a:endParaRPr lang="en-US" sz="45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r>
              <a:rPr lang="en-US" sz="11200" dirty="0" smtClean="0"/>
              <a:t>Art Institute of Chicago</a:t>
            </a:r>
          </a:p>
          <a:p>
            <a:endParaRPr lang="en-US" sz="5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762000"/>
            <a:ext cx="4041775" cy="5715000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Founded in 1879 as both a school and museum</a:t>
            </a:r>
          </a:p>
          <a:p>
            <a:r>
              <a:rPr lang="en-US" sz="8000" dirty="0" smtClean="0"/>
              <a:t>The building that originally housed the Art Institute of Chicago was </a:t>
            </a:r>
            <a:r>
              <a:rPr lang="en-US" sz="8000" b="1" dirty="0" smtClean="0"/>
              <a:t>built atop rubble from the great Chicago fire</a:t>
            </a:r>
            <a:r>
              <a:rPr lang="en-US" sz="8000" dirty="0" smtClean="0"/>
              <a:t>.</a:t>
            </a:r>
          </a:p>
          <a:p>
            <a:r>
              <a:rPr lang="en-US" sz="8000" dirty="0" smtClean="0"/>
              <a:t>The permanent collection inside the Art Institute of Chicago is so extensive that it'll take you several hours to explore the whole thing.</a:t>
            </a:r>
          </a:p>
          <a:p>
            <a:pPr>
              <a:buNone/>
            </a:pP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  <p:pic>
        <p:nvPicPr>
          <p:cNvPr id="23554" name="Picture 2" descr="C:\Users\Joe\Documents\Joe's Document\RU - Research\IIMA\IIMA 2012\Field 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4381500" cy="2476500"/>
          </a:xfrm>
          <a:prstGeom prst="rect">
            <a:avLst/>
          </a:prstGeom>
          <a:noFill/>
        </p:spPr>
      </p:pic>
      <p:pic>
        <p:nvPicPr>
          <p:cNvPr id="23555" name="Picture 3" descr="Art Institute of Chicago's Lion Sculp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200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4040188" cy="533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1200" dirty="0" smtClean="0"/>
              <a:t>Millennium Park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762001"/>
            <a:ext cx="4040188" cy="24383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24.5 acre Millennium Park </a:t>
            </a:r>
            <a:r>
              <a:rPr lang="en-US" sz="2000" dirty="0" smtClean="0"/>
              <a:t>is a magnificent modern park with state of the art facilities, unique public artwork and beautiful gardens.</a:t>
            </a:r>
          </a:p>
          <a:p>
            <a:r>
              <a:rPr lang="en-US" sz="2000" dirty="0" smtClean="0"/>
              <a:t>The </a:t>
            </a:r>
            <a:r>
              <a:rPr lang="en-US" sz="2000" b="1" dirty="0" err="1" smtClean="0"/>
              <a:t>Clould</a:t>
            </a:r>
            <a:r>
              <a:rPr lang="en-US" sz="2000" b="1" dirty="0" smtClean="0"/>
              <a:t> Gate</a:t>
            </a:r>
            <a:r>
              <a:rPr lang="en-US" sz="2000" dirty="0" smtClean="0"/>
              <a:t> is among the </a:t>
            </a:r>
            <a:r>
              <a:rPr lang="en-US" sz="2000" b="1" dirty="0" smtClean="0"/>
              <a:t>largest sculpture of its kind in the world</a:t>
            </a:r>
            <a:r>
              <a:rPr lang="en-US" sz="2000" dirty="0" smtClean="0"/>
              <a:t>, it reflects the magnificent Chicago skyline.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9200" y="152400"/>
            <a:ext cx="3889375" cy="6096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1200" dirty="0" smtClean="0"/>
              <a:t>Chinatown</a:t>
            </a:r>
          </a:p>
          <a:p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609600"/>
            <a:ext cx="4498975" cy="5516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dirty="0" smtClean="0"/>
              <a:t>Chicago's Chinatown isn't just a place for those of Chinese descent to gather. It's a colorful neighborhood for all to enjoy.</a:t>
            </a:r>
          </a:p>
          <a:p>
            <a:endParaRPr lang="en-US" dirty="0"/>
          </a:p>
        </p:txBody>
      </p:sp>
      <p:pic>
        <p:nvPicPr>
          <p:cNvPr id="9" name="Picture 8" descr="Cloud Gate (aka The Bean), Millennium Pa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242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68761" y="-614268"/>
            <a:ext cx="2606478" cy="12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35" tIns="6348" rIns="7935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7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 </a:t>
            </a:r>
            <a:endParaRPr kumimoji="0" lang="en-US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Lurie Garden, Millennium P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038600"/>
            <a:ext cx="1905000" cy="1800225"/>
          </a:xfrm>
          <a:prstGeom prst="rect">
            <a:avLst/>
          </a:prstGeom>
          <a:noFill/>
        </p:spPr>
      </p:pic>
      <p:pic>
        <p:nvPicPr>
          <p:cNvPr id="25604" name="Picture 4" descr="Crown Fountain at 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38600"/>
            <a:ext cx="1905000" cy="180022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19400" y="5791200"/>
            <a:ext cx="1531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Lurie Garden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5867400"/>
            <a:ext cx="1683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Crown Fountain at night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09600" y="3276600"/>
            <a:ext cx="1035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Clould</a:t>
            </a:r>
            <a:r>
              <a:rPr lang="en-US" sz="1400" dirty="0" smtClean="0"/>
              <a:t> Gate</a:t>
            </a:r>
          </a:p>
        </p:txBody>
      </p:sp>
      <p:pic>
        <p:nvPicPr>
          <p:cNvPr id="25605" name="Picture 5" descr="C:\Users\Joe\Documents\Joe's Document\RU - Research\IIMA\IIMA 2012\chinatown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85800"/>
            <a:ext cx="4000500" cy="1905000"/>
          </a:xfrm>
          <a:prstGeom prst="rect">
            <a:avLst/>
          </a:prstGeom>
          <a:noFill/>
        </p:spPr>
      </p:pic>
      <p:pic>
        <p:nvPicPr>
          <p:cNvPr id="25607" name="Picture 7" descr="Pui Tak Center, Chinatown Chica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6576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52400"/>
            <a:ext cx="4040188" cy="6858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3800" dirty="0" smtClean="0"/>
          </a:p>
          <a:p>
            <a:r>
              <a:rPr lang="en-US" sz="12800" dirty="0" smtClean="0"/>
              <a:t>Magnificent Mile</a:t>
            </a:r>
          </a:p>
          <a:p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4040188" cy="5943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Northern part of Michigan Avenue </a:t>
            </a:r>
            <a:r>
              <a:rPr lang="en-US" sz="1600" dirty="0" smtClean="0"/>
              <a:t>between the  Chicago River and Lake Shore Drive</a:t>
            </a:r>
          </a:p>
          <a:p>
            <a:r>
              <a:rPr lang="en-US" sz="1600" dirty="0" smtClean="0"/>
              <a:t>a grand wide boulevard with exclusive shops, museums, restaurants and ritzy hotels.</a:t>
            </a:r>
          </a:p>
          <a:p>
            <a:r>
              <a:rPr lang="en-US" b="1" dirty="0" smtClean="0"/>
              <a:t>Shopper's Paradise</a:t>
            </a:r>
            <a:r>
              <a:rPr lang="en-US" sz="1600" dirty="0" smtClean="0"/>
              <a:t>. All the big names in shopping are present here, from Disney, Apple and </a:t>
            </a:r>
            <a:r>
              <a:rPr lang="en-US" sz="1600" dirty="0" err="1" smtClean="0"/>
              <a:t>Niketown</a:t>
            </a:r>
            <a:r>
              <a:rPr lang="en-US" sz="1600" dirty="0" smtClean="0"/>
              <a:t> to Bloomingdales and Saks Fifth Avenue. </a:t>
            </a:r>
          </a:p>
          <a:p>
            <a:r>
              <a:rPr lang="en-US" sz="1600" dirty="0" smtClean="0"/>
              <a:t>The areas around the Magnificent Mile are some of Chicago's wealthiest.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52400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2800" dirty="0" smtClean="0"/>
              <a:t>Chicago River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3352800"/>
            <a:ext cx="4041775" cy="31543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Flowing through downtown Chicago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Once a corridor of commercial activity, the river has been transformed into </a:t>
            </a:r>
            <a:r>
              <a:rPr lang="en-US" b="1" dirty="0" smtClean="0"/>
              <a:t>a recreational area with sightseeing boats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Along the banks are pedestrian friendly promenades lined with café's and eateries.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24578" name="Picture 2" descr="Magnificent 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3505200" cy="2590800"/>
          </a:xfrm>
          <a:prstGeom prst="rect">
            <a:avLst/>
          </a:prstGeom>
          <a:noFill/>
        </p:spPr>
      </p:pic>
      <p:pic>
        <p:nvPicPr>
          <p:cNvPr id="24580" name="Picture 4" descr="Chicago 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1200" dirty="0" smtClean="0"/>
              <a:t>Chicago Theatre</a:t>
            </a:r>
          </a:p>
          <a:p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5211763"/>
          </a:xfrm>
        </p:spPr>
        <p:txBody>
          <a:bodyPr/>
          <a:lstStyle/>
          <a:p>
            <a:r>
              <a:rPr lang="en-US" sz="1800" dirty="0" smtClean="0"/>
              <a:t>Built in 1921 during the Golden Age of entertainment, the Chicago Theatre was the first of its kind</a:t>
            </a:r>
          </a:p>
          <a:p>
            <a:r>
              <a:rPr lang="en-US" sz="1800" dirty="0" smtClean="0"/>
              <a:t>unique architectural touches in this </a:t>
            </a:r>
            <a:r>
              <a:rPr lang="en-US" sz="1800" b="1" dirty="0" smtClean="0"/>
              <a:t>French Baroque-style theater </a:t>
            </a:r>
          </a:p>
          <a:p>
            <a:r>
              <a:rPr lang="en-US" sz="1800" dirty="0" smtClean="0"/>
              <a:t>Dubbed "</a:t>
            </a:r>
            <a:r>
              <a:rPr lang="en-US" sz="1800" b="1" dirty="0" smtClean="0"/>
              <a:t>The Wonder Theatre of the World</a:t>
            </a:r>
            <a:r>
              <a:rPr lang="en-US" sz="1800" dirty="0" smtClean="0"/>
              <a:t>"</a:t>
            </a:r>
          </a:p>
          <a:p>
            <a:r>
              <a:rPr lang="en-US" sz="1800" dirty="0" smtClean="0"/>
              <a:t>present top-name live entertainment with a little something from everyone, from pop performers to comedians to international dance troupes.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19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0"/>
            <a:ext cx="48768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Chicago Chamber of Commerce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90600"/>
            <a:ext cx="4041775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The great Central Market</a:t>
            </a:r>
            <a:r>
              <a:rPr lang="en-US" dirty="0" smtClean="0"/>
              <a:t>,” though its recent emphasis on global trade and on regional economic planning</a:t>
            </a:r>
          </a:p>
          <a:p>
            <a:r>
              <a:rPr lang="en-US" dirty="0" smtClean="0"/>
              <a:t>The Chicago area is </a:t>
            </a:r>
            <a:r>
              <a:rPr lang="en-US" b="1" dirty="0" smtClean="0"/>
              <a:t>home to regional chambers of commerce</a:t>
            </a:r>
          </a:p>
          <a:p>
            <a:pPr lvl="1"/>
            <a:r>
              <a:rPr lang="en-US" dirty="0" smtClean="0"/>
              <a:t>Chicago Southland Chamber of Commerce</a:t>
            </a:r>
          </a:p>
          <a:p>
            <a:pPr lvl="1"/>
            <a:r>
              <a:rPr lang="en-US" dirty="0" smtClean="0"/>
              <a:t>Cosmopolitan Chamber of Commerce, </a:t>
            </a:r>
          </a:p>
          <a:p>
            <a:pPr lvl="1"/>
            <a:r>
              <a:rPr lang="en-US" dirty="0" smtClean="0"/>
              <a:t>Polish-American Chamber of Commerce. </a:t>
            </a:r>
          </a:p>
          <a:p>
            <a:pPr lvl="1"/>
            <a:r>
              <a:rPr lang="en-US" dirty="0" smtClean="0"/>
              <a:t>French-American Chamber of Commerce of Chicago and </a:t>
            </a:r>
          </a:p>
          <a:p>
            <a:pPr lvl="1"/>
            <a:r>
              <a:rPr lang="en-US" dirty="0" smtClean="0"/>
              <a:t>the America-Israel Chamber of Commerce </a:t>
            </a:r>
          </a:p>
          <a:p>
            <a:endParaRPr lang="en-US" dirty="0"/>
          </a:p>
        </p:txBody>
      </p:sp>
      <p:pic>
        <p:nvPicPr>
          <p:cNvPr id="17410" name="Picture 2" descr="Chicago Thea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20288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781</Words>
  <Application>Microsoft Office PowerPoint</Application>
  <PresentationFormat>On-screen Show (4:3)</PresentationFormat>
  <Paragraphs>137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IIMA 2012</vt:lpstr>
      <vt:lpstr>CHICAGO FACTS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IIMA 2012</dc:title>
  <dc:creator>Joe</dc:creator>
  <cp:lastModifiedBy>Joe</cp:lastModifiedBy>
  <cp:revision>68</cp:revision>
  <dcterms:created xsi:type="dcterms:W3CDTF">2011-10-06T01:39:40Z</dcterms:created>
  <dcterms:modified xsi:type="dcterms:W3CDTF">2011-10-24T14:21:30Z</dcterms:modified>
</cp:coreProperties>
</file>